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59" r:id="rId6"/>
    <p:sldId id="266" r:id="rId7"/>
    <p:sldId id="267" r:id="rId8"/>
    <p:sldId id="260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ch-hilfen.de/en/exercises/tenses/present_perfect_statements.htm" TargetMode="External"/><Relationship Id="rId2" Type="http://schemas.openxmlformats.org/officeDocument/2006/relationships/hyperlink" Target="http://www.ego4u.com/en/cram-up/grammar/present-perfect-simple/exercis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slgamesplus.com/have-ever-present-perfect-moonshot/" TargetMode="External"/><Relationship Id="rId4" Type="http://schemas.openxmlformats.org/officeDocument/2006/relationships/hyperlink" Target="http://www.really-learn-english.com/present-perfect-exercises.html#0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Present Perfect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Voltooid tegenwoordige tijd 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188640"/>
            <a:ext cx="3168352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658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happened</a:t>
            </a:r>
            <a:r>
              <a:rPr lang="nl-NL" dirty="0" smtClean="0"/>
              <a:t> in the past, but </a:t>
            </a:r>
            <a:r>
              <a:rPr lang="nl-NL" dirty="0" err="1" smtClean="0"/>
              <a:t>it</a:t>
            </a:r>
            <a:r>
              <a:rPr lang="nl-NL" dirty="0" smtClean="0"/>
              <a:t> is </a:t>
            </a:r>
            <a:r>
              <a:rPr lang="nl-NL" u="sng" dirty="0" err="1" smtClean="0"/>
              <a:t>not</a:t>
            </a:r>
            <a:r>
              <a:rPr lang="nl-NL" u="sng" dirty="0" smtClean="0"/>
              <a:t> important </a:t>
            </a:r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it</a:t>
            </a:r>
            <a:r>
              <a:rPr lang="nl-NL" dirty="0" smtClean="0"/>
              <a:t> </a:t>
            </a:r>
            <a:r>
              <a:rPr lang="nl-NL" dirty="0" err="1" smtClean="0"/>
              <a:t>happened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109728" indent="0">
              <a:buNone/>
            </a:pPr>
            <a:r>
              <a:rPr lang="nl-NL" sz="2000" dirty="0" err="1" smtClean="0"/>
              <a:t>Examples</a:t>
            </a:r>
            <a:r>
              <a:rPr lang="nl-NL" sz="2000" dirty="0" smtClean="0"/>
              <a:t>:</a:t>
            </a:r>
          </a:p>
          <a:p>
            <a:pPr marL="109728" indent="0">
              <a:buNone/>
            </a:pPr>
            <a:r>
              <a:rPr lang="nl-NL" sz="2000" b="1" dirty="0" smtClean="0"/>
              <a:t>I </a:t>
            </a:r>
            <a:r>
              <a:rPr lang="nl-NL" sz="2000" b="1" dirty="0" smtClean="0">
                <a:solidFill>
                  <a:srgbClr val="C00000"/>
                </a:solidFill>
              </a:rPr>
              <a:t>have </a:t>
            </a:r>
            <a:r>
              <a:rPr lang="nl-NL" sz="2000" b="1" dirty="0" err="1" smtClean="0">
                <a:solidFill>
                  <a:srgbClr val="00B050"/>
                </a:solidFill>
              </a:rPr>
              <a:t>visited</a:t>
            </a:r>
            <a:r>
              <a:rPr lang="nl-NL" sz="2000" b="1" dirty="0" smtClean="0">
                <a:solidFill>
                  <a:srgbClr val="00B050"/>
                </a:solidFill>
              </a:rPr>
              <a:t> </a:t>
            </a:r>
            <a:r>
              <a:rPr lang="nl-NL" sz="2000" dirty="0" smtClean="0"/>
              <a:t>South America. </a:t>
            </a:r>
          </a:p>
          <a:p>
            <a:pPr marL="109728" indent="0">
              <a:buNone/>
            </a:pPr>
            <a:r>
              <a:rPr lang="nl-NL" sz="2000" b="1" dirty="0" smtClean="0"/>
              <a:t>We </a:t>
            </a:r>
            <a:r>
              <a:rPr lang="nl-NL" sz="2000" b="1" dirty="0" smtClean="0">
                <a:solidFill>
                  <a:srgbClr val="C00000"/>
                </a:solidFill>
              </a:rPr>
              <a:t>have </a:t>
            </a:r>
            <a:r>
              <a:rPr lang="nl-NL" sz="2000" b="1" dirty="0" err="1" smtClean="0">
                <a:solidFill>
                  <a:srgbClr val="00B050"/>
                </a:solidFill>
              </a:rPr>
              <a:t>gone</a:t>
            </a:r>
            <a:r>
              <a:rPr lang="nl-NL" sz="2000" b="1" dirty="0" smtClean="0">
                <a:solidFill>
                  <a:srgbClr val="00B050"/>
                </a:solidFill>
              </a:rPr>
              <a:t> </a:t>
            </a:r>
            <a:r>
              <a:rPr lang="nl-NL" sz="2000" dirty="0" err="1" smtClean="0"/>
              <a:t>to</a:t>
            </a:r>
            <a:r>
              <a:rPr lang="nl-NL" sz="2000" dirty="0" smtClean="0"/>
              <a:t> </a:t>
            </a:r>
            <a:r>
              <a:rPr lang="nl-NL" sz="2000" dirty="0" err="1" smtClean="0"/>
              <a:t>secondary</a:t>
            </a:r>
            <a:r>
              <a:rPr lang="nl-NL" sz="2000" dirty="0" smtClean="0"/>
              <a:t> school. </a:t>
            </a:r>
          </a:p>
          <a:p>
            <a:pPr marL="109728" indent="0">
              <a:buNone/>
            </a:pPr>
            <a:r>
              <a:rPr lang="nl-NL" sz="2000" b="1" dirty="0" err="1" smtClean="0"/>
              <a:t>She</a:t>
            </a:r>
            <a:r>
              <a:rPr lang="nl-NL" sz="2000" b="1" dirty="0" smtClean="0"/>
              <a:t> </a:t>
            </a:r>
            <a:r>
              <a:rPr lang="nl-NL" sz="2000" b="1" dirty="0" smtClean="0">
                <a:solidFill>
                  <a:srgbClr val="C00000"/>
                </a:solidFill>
              </a:rPr>
              <a:t>has </a:t>
            </a:r>
            <a:r>
              <a:rPr lang="nl-NL" sz="2000" b="1" dirty="0" err="1" smtClean="0">
                <a:solidFill>
                  <a:srgbClr val="00B050"/>
                </a:solidFill>
              </a:rPr>
              <a:t>called</a:t>
            </a:r>
            <a:r>
              <a:rPr lang="nl-NL" sz="2000" b="1" dirty="0" smtClean="0">
                <a:solidFill>
                  <a:srgbClr val="00B050"/>
                </a:solidFill>
              </a:rPr>
              <a:t> </a:t>
            </a:r>
            <a:r>
              <a:rPr lang="nl-NL" sz="2000" dirty="0" smtClean="0"/>
              <a:t>her </a:t>
            </a:r>
            <a:r>
              <a:rPr lang="nl-NL" sz="2000" dirty="0" err="1" smtClean="0"/>
              <a:t>brother</a:t>
            </a:r>
            <a:r>
              <a:rPr lang="nl-NL" sz="2000" dirty="0" smtClean="0"/>
              <a:t>. </a:t>
            </a:r>
            <a:endParaRPr lang="nl-NL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use</a:t>
            </a:r>
            <a:r>
              <a:rPr lang="nl-NL" dirty="0" smtClean="0"/>
              <a:t> </a:t>
            </a:r>
            <a:r>
              <a:rPr lang="nl-NL" dirty="0" err="1" smtClean="0"/>
              <a:t>it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://mehelpyoutosayi.files.wordpress.com/2012/08/present-perfect2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60" r="23553" b="68355"/>
          <a:stretch/>
        </p:blipFill>
        <p:spPr bwMode="auto">
          <a:xfrm>
            <a:off x="1741270" y="2492896"/>
            <a:ext cx="5567033" cy="1328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79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started</a:t>
            </a:r>
            <a:r>
              <a:rPr lang="nl-NL" dirty="0" smtClean="0"/>
              <a:t> in the past </a:t>
            </a:r>
            <a:r>
              <a:rPr lang="nl-NL" dirty="0" err="1" smtClean="0"/>
              <a:t>and</a:t>
            </a:r>
            <a:r>
              <a:rPr lang="nl-NL" dirty="0" smtClean="0"/>
              <a:t> is </a:t>
            </a:r>
            <a:r>
              <a:rPr lang="nl-NL" dirty="0" err="1" smtClean="0"/>
              <a:t>still</a:t>
            </a:r>
            <a:r>
              <a:rPr lang="nl-NL" dirty="0" smtClean="0"/>
              <a:t> </a:t>
            </a:r>
            <a:r>
              <a:rPr lang="nl-NL" dirty="0" err="1" smtClean="0"/>
              <a:t>going</a:t>
            </a:r>
            <a:r>
              <a:rPr lang="nl-NL" dirty="0" smtClean="0"/>
              <a:t> on 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109728" indent="0">
              <a:buNone/>
            </a:pPr>
            <a:r>
              <a:rPr lang="nl-NL" sz="2000" dirty="0" err="1" smtClean="0"/>
              <a:t>Examples</a:t>
            </a:r>
            <a:r>
              <a:rPr lang="nl-NL" sz="2000" dirty="0" smtClean="0"/>
              <a:t>:</a:t>
            </a:r>
          </a:p>
          <a:p>
            <a:pPr marL="109728" indent="0">
              <a:buNone/>
            </a:pPr>
            <a:r>
              <a:rPr lang="nl-NL" sz="2000" b="1" dirty="0" smtClean="0"/>
              <a:t>We </a:t>
            </a:r>
            <a:r>
              <a:rPr lang="nl-NL" sz="2000" b="1" dirty="0" smtClean="0">
                <a:solidFill>
                  <a:srgbClr val="C00000"/>
                </a:solidFill>
              </a:rPr>
              <a:t>have </a:t>
            </a:r>
            <a:r>
              <a:rPr lang="nl-NL" sz="2000" b="1" dirty="0" err="1" smtClean="0">
                <a:solidFill>
                  <a:srgbClr val="00B050"/>
                </a:solidFill>
              </a:rPr>
              <a:t>lived</a:t>
            </a:r>
            <a:r>
              <a:rPr lang="nl-NL" sz="2000" b="1" dirty="0" smtClean="0">
                <a:solidFill>
                  <a:srgbClr val="00B050"/>
                </a:solidFill>
              </a:rPr>
              <a:t> </a:t>
            </a:r>
            <a:r>
              <a:rPr lang="nl-NL" sz="2000" dirty="0" err="1" smtClean="0"/>
              <a:t>here</a:t>
            </a:r>
            <a:r>
              <a:rPr lang="nl-NL" sz="2000" dirty="0" smtClean="0"/>
              <a:t> </a:t>
            </a:r>
            <a:r>
              <a:rPr lang="nl-NL" sz="2000" u="sng" dirty="0" err="1" smtClean="0"/>
              <a:t>since</a:t>
            </a:r>
            <a:r>
              <a:rPr lang="nl-NL" sz="2000" dirty="0" smtClean="0"/>
              <a:t> 2001.</a:t>
            </a:r>
          </a:p>
          <a:p>
            <a:pPr marL="109728" indent="0">
              <a:buNone/>
            </a:pPr>
            <a:r>
              <a:rPr lang="nl-NL" sz="2000" b="1" dirty="0" smtClean="0"/>
              <a:t>I </a:t>
            </a:r>
            <a:r>
              <a:rPr lang="nl-NL" sz="2000" b="1" dirty="0" err="1" smtClean="0">
                <a:solidFill>
                  <a:srgbClr val="C00000"/>
                </a:solidFill>
              </a:rPr>
              <a:t>haven’t</a:t>
            </a:r>
            <a:r>
              <a:rPr lang="nl-NL" sz="2000" b="1" dirty="0" smtClean="0">
                <a:solidFill>
                  <a:srgbClr val="C00000"/>
                </a:solidFill>
              </a:rPr>
              <a:t> </a:t>
            </a:r>
            <a:r>
              <a:rPr lang="nl-NL" sz="2000" b="1" dirty="0" smtClean="0">
                <a:solidFill>
                  <a:srgbClr val="00B050"/>
                </a:solidFill>
              </a:rPr>
              <a:t>been </a:t>
            </a:r>
            <a:r>
              <a:rPr lang="nl-NL" sz="2000" dirty="0" err="1" smtClean="0"/>
              <a:t>to</a:t>
            </a:r>
            <a:r>
              <a:rPr lang="nl-NL" sz="2000" dirty="0" smtClean="0"/>
              <a:t> </a:t>
            </a:r>
            <a:r>
              <a:rPr lang="nl-NL" sz="2000" dirty="0" err="1" smtClean="0"/>
              <a:t>grandma</a:t>
            </a:r>
            <a:r>
              <a:rPr lang="nl-NL" sz="2000" dirty="0" smtClean="0"/>
              <a:t> </a:t>
            </a:r>
            <a:r>
              <a:rPr lang="nl-NL" sz="2000" u="sng" dirty="0" err="1" smtClean="0"/>
              <a:t>for</a:t>
            </a:r>
            <a:r>
              <a:rPr lang="nl-NL" sz="2000" dirty="0" smtClean="0"/>
              <a:t> </a:t>
            </a:r>
            <a:r>
              <a:rPr lang="nl-NL" sz="2000" dirty="0" err="1" smtClean="0"/>
              <a:t>two</a:t>
            </a:r>
            <a:r>
              <a:rPr lang="nl-NL" sz="2000" dirty="0" smtClean="0"/>
              <a:t> weeks. </a:t>
            </a:r>
          </a:p>
          <a:p>
            <a:pPr marL="109728" indent="0">
              <a:buNone/>
            </a:pPr>
            <a:r>
              <a:rPr lang="nl-NL" sz="2000" b="1" dirty="0" smtClean="0"/>
              <a:t>He </a:t>
            </a:r>
            <a:r>
              <a:rPr lang="nl-NL" sz="2000" b="1" dirty="0" smtClean="0">
                <a:solidFill>
                  <a:srgbClr val="C00000"/>
                </a:solidFill>
              </a:rPr>
              <a:t>has </a:t>
            </a:r>
            <a:r>
              <a:rPr lang="nl-NL" sz="2000" b="1" dirty="0" err="1" smtClean="0">
                <a:solidFill>
                  <a:srgbClr val="00B050"/>
                </a:solidFill>
              </a:rPr>
              <a:t>waited</a:t>
            </a:r>
            <a:r>
              <a:rPr lang="nl-NL" sz="2000" b="1" dirty="0" smtClean="0">
                <a:solidFill>
                  <a:srgbClr val="00B050"/>
                </a:solidFill>
              </a:rPr>
              <a:t> </a:t>
            </a:r>
            <a:r>
              <a:rPr lang="nl-NL" sz="2000" dirty="0" smtClean="0"/>
              <a:t>at the bus stop </a:t>
            </a:r>
            <a:r>
              <a:rPr lang="nl-NL" sz="2000" u="sng" dirty="0" err="1" smtClean="0"/>
              <a:t>for</a:t>
            </a:r>
            <a:r>
              <a:rPr lang="nl-NL" sz="2000" dirty="0" smtClean="0"/>
              <a:t> </a:t>
            </a:r>
            <a:r>
              <a:rPr lang="nl-NL" sz="2000" dirty="0" err="1" smtClean="0"/>
              <a:t>three</a:t>
            </a:r>
            <a:r>
              <a:rPr lang="nl-NL" sz="2000" dirty="0" smtClean="0"/>
              <a:t> </a:t>
            </a:r>
            <a:r>
              <a:rPr lang="nl-NL" sz="2000" dirty="0" err="1" smtClean="0"/>
              <a:t>hours</a:t>
            </a:r>
            <a:r>
              <a:rPr lang="nl-NL" sz="2000" dirty="0" smtClean="0"/>
              <a:t>. </a:t>
            </a:r>
            <a:endParaRPr lang="nl-NL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use</a:t>
            </a:r>
            <a:r>
              <a:rPr lang="nl-NL" dirty="0" smtClean="0"/>
              <a:t> </a:t>
            </a:r>
            <a:r>
              <a:rPr lang="nl-NL" dirty="0" err="1" smtClean="0"/>
              <a:t>it</a:t>
            </a:r>
            <a:endParaRPr lang="nl-NL" dirty="0"/>
          </a:p>
        </p:txBody>
      </p:sp>
      <p:pic>
        <p:nvPicPr>
          <p:cNvPr id="2050" name="Picture 2" descr="http://mehelpyoutosayi.files.wordpress.com/2012/08/present-perfect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159" r="26443" b="5766"/>
          <a:stretch/>
        </p:blipFill>
        <p:spPr bwMode="auto">
          <a:xfrm>
            <a:off x="1403648" y="2564904"/>
            <a:ext cx="6125656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1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Aan bepaalde woorden kun je ‘zien’ dat je de Present Perfect moet gebruiken. Enkele daarvan zijn samen te vatten in ‘</a:t>
            </a:r>
            <a:r>
              <a:rPr lang="nl-NL" dirty="0" err="1" smtClean="0">
                <a:solidFill>
                  <a:srgbClr val="FF0000"/>
                </a:solidFill>
              </a:rPr>
              <a:t>fyne</a:t>
            </a:r>
            <a:r>
              <a:rPr lang="nl-NL" dirty="0" smtClean="0">
                <a:solidFill>
                  <a:srgbClr val="FF0000"/>
                </a:solidFill>
              </a:rPr>
              <a:t> jas</a:t>
            </a:r>
            <a:r>
              <a:rPr lang="nl-NL" dirty="0" smtClean="0"/>
              <a:t>’. 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err="1" smtClean="0">
                <a:solidFill>
                  <a:srgbClr val="FF0000"/>
                </a:solidFill>
              </a:rPr>
              <a:t>Fyne</a:t>
            </a:r>
            <a:r>
              <a:rPr lang="nl-NL" dirty="0" smtClean="0">
                <a:solidFill>
                  <a:srgbClr val="FF0000"/>
                </a:solidFill>
              </a:rPr>
              <a:t> jas </a:t>
            </a:r>
            <a:r>
              <a:rPr lang="nl-NL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en-US" dirty="0" smtClean="0"/>
              <a:t>et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ever</a:t>
            </a:r>
            <a:r>
              <a:rPr lang="en-US" dirty="0" smtClean="0">
                <a:solidFill>
                  <a:srgbClr val="FF0000"/>
                </a:solidFill>
              </a:rPr>
              <a:t> E</a:t>
            </a:r>
            <a:r>
              <a:rPr lang="en-US" dirty="0" smtClean="0"/>
              <a:t>ver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J</a:t>
            </a:r>
            <a:r>
              <a:rPr lang="en-US" dirty="0" smtClean="0"/>
              <a:t>ust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lready (always)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ince</a:t>
            </a:r>
            <a:br>
              <a:rPr lang="en-US" dirty="0" smtClean="0"/>
            </a:br>
            <a:endParaRPr lang="nl-NL" dirty="0"/>
          </a:p>
          <a:p>
            <a:r>
              <a:rPr lang="nl-NL" dirty="0" smtClean="0"/>
              <a:t>Als er helemaal </a:t>
            </a:r>
            <a:r>
              <a:rPr lang="nl-NL" u="sng" dirty="0" smtClean="0"/>
              <a:t>geen</a:t>
            </a:r>
            <a:r>
              <a:rPr lang="nl-NL" dirty="0" smtClean="0"/>
              <a:t> tijdsaanduiding in de zin staat is het vaak een Present Perfect!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err="1" smtClean="0"/>
              <a:t>Keywords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964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err="1" smtClean="0"/>
              <a:t>Affirmative</a:t>
            </a:r>
            <a:r>
              <a:rPr lang="nl-NL" dirty="0" smtClean="0"/>
              <a:t> </a:t>
            </a:r>
          </a:p>
          <a:p>
            <a:pPr marL="109728" indent="0" algn="ctr">
              <a:buNone/>
            </a:pPr>
            <a:endParaRPr lang="nl-NL" b="1" dirty="0" smtClean="0"/>
          </a:p>
          <a:p>
            <a:pPr marL="109728" indent="0" algn="ctr">
              <a:buNone/>
            </a:pPr>
            <a:r>
              <a:rPr lang="nl-NL" b="1" dirty="0" smtClean="0"/>
              <a:t>Subject + </a:t>
            </a:r>
            <a:r>
              <a:rPr lang="nl-NL" b="1" dirty="0" smtClean="0">
                <a:solidFill>
                  <a:srgbClr val="C00000"/>
                </a:solidFill>
              </a:rPr>
              <a:t>have / has </a:t>
            </a:r>
            <a:r>
              <a:rPr lang="nl-NL" dirty="0" smtClean="0"/>
              <a:t>+ </a:t>
            </a:r>
            <a:r>
              <a:rPr lang="nl-NL" b="1" dirty="0" smtClean="0">
                <a:solidFill>
                  <a:srgbClr val="00B050"/>
                </a:solidFill>
              </a:rPr>
              <a:t>past </a:t>
            </a:r>
            <a:r>
              <a:rPr lang="nl-NL" b="1" dirty="0" err="1" smtClean="0">
                <a:solidFill>
                  <a:srgbClr val="00B050"/>
                </a:solidFill>
              </a:rPr>
              <a:t>participle</a:t>
            </a:r>
            <a:endParaRPr lang="nl-NL" b="1" dirty="0" smtClean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 smtClean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 smtClean="0">
              <a:solidFill>
                <a:srgbClr val="00B050"/>
              </a:solidFill>
            </a:endParaRPr>
          </a:p>
          <a:p>
            <a:pPr marL="109728" indent="0">
              <a:buNone/>
            </a:pPr>
            <a:r>
              <a:rPr lang="nl-NL" sz="2000" dirty="0" err="1" smtClean="0"/>
              <a:t>Examples</a:t>
            </a:r>
            <a:r>
              <a:rPr lang="nl-NL" sz="2000" dirty="0" smtClean="0"/>
              <a:t>:</a:t>
            </a:r>
          </a:p>
          <a:p>
            <a:pPr marL="109728" indent="0">
              <a:buNone/>
            </a:pPr>
            <a:r>
              <a:rPr lang="nl-NL" sz="2000" b="1" dirty="0" smtClean="0"/>
              <a:t>The meeting </a:t>
            </a:r>
            <a:r>
              <a:rPr lang="nl-NL" sz="2000" b="1" dirty="0" smtClean="0">
                <a:solidFill>
                  <a:srgbClr val="C00000"/>
                </a:solidFill>
              </a:rPr>
              <a:t>has </a:t>
            </a:r>
            <a:r>
              <a:rPr lang="nl-NL" sz="2000" dirty="0" err="1" smtClean="0"/>
              <a:t>already</a:t>
            </a:r>
            <a:r>
              <a:rPr lang="nl-NL" sz="2000" dirty="0" smtClean="0"/>
              <a:t> </a:t>
            </a:r>
            <a:r>
              <a:rPr lang="nl-NL" sz="2000" b="1" dirty="0" err="1" smtClean="0">
                <a:solidFill>
                  <a:srgbClr val="00B050"/>
                </a:solidFill>
              </a:rPr>
              <a:t>started</a:t>
            </a:r>
            <a:r>
              <a:rPr lang="nl-NL" sz="2000" b="1" dirty="0" smtClean="0">
                <a:solidFill>
                  <a:srgbClr val="00B050"/>
                </a:solidFill>
              </a:rPr>
              <a:t>.</a:t>
            </a:r>
          </a:p>
          <a:p>
            <a:pPr marL="109728" indent="0">
              <a:buNone/>
            </a:pPr>
            <a:r>
              <a:rPr lang="nl-NL" sz="2000" b="1" dirty="0" smtClean="0"/>
              <a:t>He </a:t>
            </a:r>
            <a:r>
              <a:rPr lang="nl-NL" sz="2000" b="1" dirty="0" smtClean="0">
                <a:solidFill>
                  <a:srgbClr val="C00000"/>
                </a:solidFill>
              </a:rPr>
              <a:t>has </a:t>
            </a:r>
            <a:r>
              <a:rPr lang="nl-NL" sz="2000" b="1" dirty="0" err="1" smtClean="0">
                <a:solidFill>
                  <a:srgbClr val="00B050"/>
                </a:solidFill>
              </a:rPr>
              <a:t>gone</a:t>
            </a:r>
            <a:r>
              <a:rPr lang="nl-NL" sz="2000" b="1" dirty="0" smtClean="0">
                <a:solidFill>
                  <a:srgbClr val="00B050"/>
                </a:solidFill>
              </a:rPr>
              <a:t> </a:t>
            </a:r>
            <a:r>
              <a:rPr lang="nl-NL" sz="2000" dirty="0" err="1" smtClean="0"/>
              <a:t>to</a:t>
            </a:r>
            <a:r>
              <a:rPr lang="nl-NL" sz="2000" dirty="0" smtClean="0"/>
              <a:t> </a:t>
            </a:r>
            <a:r>
              <a:rPr lang="nl-NL" sz="2000" dirty="0" err="1" smtClean="0"/>
              <a:t>visit</a:t>
            </a:r>
            <a:r>
              <a:rPr lang="nl-NL" sz="2000" dirty="0" smtClean="0"/>
              <a:t> his </a:t>
            </a:r>
            <a:r>
              <a:rPr lang="nl-NL" sz="2000" dirty="0" err="1" smtClean="0"/>
              <a:t>friend</a:t>
            </a:r>
            <a:r>
              <a:rPr lang="nl-NL" sz="2000" dirty="0" smtClean="0"/>
              <a:t>.</a:t>
            </a:r>
          </a:p>
          <a:p>
            <a:pPr marL="109728" indent="0">
              <a:buNone/>
            </a:pPr>
            <a:r>
              <a:rPr lang="nl-NL" sz="2000" b="1" dirty="0" err="1" smtClean="0"/>
              <a:t>They</a:t>
            </a:r>
            <a:r>
              <a:rPr lang="nl-NL" sz="2000" b="1" dirty="0" smtClean="0"/>
              <a:t> </a:t>
            </a:r>
            <a:r>
              <a:rPr lang="nl-NL" sz="2000" b="1" dirty="0" smtClean="0">
                <a:solidFill>
                  <a:srgbClr val="C00000"/>
                </a:solidFill>
              </a:rPr>
              <a:t>have </a:t>
            </a:r>
            <a:r>
              <a:rPr lang="nl-NL" sz="2000" b="1" dirty="0" err="1" smtClean="0">
                <a:solidFill>
                  <a:srgbClr val="00B050"/>
                </a:solidFill>
              </a:rPr>
              <a:t>watched</a:t>
            </a:r>
            <a:r>
              <a:rPr lang="nl-NL" sz="2000" b="1" dirty="0" smtClean="0">
                <a:solidFill>
                  <a:srgbClr val="00B050"/>
                </a:solidFill>
              </a:rPr>
              <a:t> </a:t>
            </a:r>
            <a:r>
              <a:rPr lang="nl-NL" sz="2000" dirty="0" err="1" smtClean="0"/>
              <a:t>that</a:t>
            </a:r>
            <a:r>
              <a:rPr lang="nl-NL" sz="2000" dirty="0" smtClean="0"/>
              <a:t> film.</a:t>
            </a:r>
          </a:p>
          <a:p>
            <a:pPr marL="109728" indent="0">
              <a:buNone/>
            </a:pPr>
            <a:r>
              <a:rPr lang="nl-NL" b="1" dirty="0" smtClean="0">
                <a:solidFill>
                  <a:srgbClr val="00B050"/>
                </a:solidFill>
              </a:rPr>
              <a:t> </a:t>
            </a:r>
            <a:endParaRPr lang="nl-NL" b="1" dirty="0">
              <a:solidFill>
                <a:srgbClr val="00B05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Form				</a:t>
            </a:r>
            <a:r>
              <a:rPr lang="nl-NL" sz="5400" dirty="0" smtClean="0"/>
              <a:t>+ </a:t>
            </a:r>
            <a:endParaRPr lang="nl-NL" sz="5400" dirty="0"/>
          </a:p>
        </p:txBody>
      </p:sp>
      <p:grpSp>
        <p:nvGrpSpPr>
          <p:cNvPr id="8" name="Groep 7"/>
          <p:cNvGrpSpPr/>
          <p:nvPr/>
        </p:nvGrpSpPr>
        <p:grpSpPr>
          <a:xfrm>
            <a:off x="5358223" y="2638653"/>
            <a:ext cx="2238113" cy="1150387"/>
            <a:chOff x="4716016" y="2638653"/>
            <a:chExt cx="2238113" cy="1150387"/>
          </a:xfrm>
        </p:grpSpPr>
        <p:sp>
          <p:nvSpPr>
            <p:cNvPr id="4" name="Tekstvak 3"/>
            <p:cNvSpPr txBox="1"/>
            <p:nvPr/>
          </p:nvSpPr>
          <p:spPr>
            <a:xfrm>
              <a:off x="4716016" y="3142709"/>
              <a:ext cx="2238113" cy="646331"/>
            </a:xfrm>
            <a:prstGeom prst="rect">
              <a:avLst/>
            </a:prstGeom>
            <a:solidFill>
              <a:srgbClr val="92D050"/>
            </a:solidFill>
            <a:ln w="1905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 err="1" smtClean="0"/>
                <a:t>Third</a:t>
              </a:r>
              <a:r>
                <a:rPr lang="nl-NL" dirty="0" smtClean="0"/>
                <a:t> </a:t>
              </a:r>
              <a:r>
                <a:rPr lang="nl-NL" dirty="0" err="1" smtClean="0"/>
                <a:t>row</a:t>
              </a:r>
              <a:r>
                <a:rPr lang="nl-NL" dirty="0" smtClean="0"/>
                <a:t> of </a:t>
              </a:r>
              <a:br>
                <a:rPr lang="nl-NL" dirty="0" smtClean="0"/>
              </a:br>
              <a:r>
                <a:rPr lang="nl-NL" dirty="0" err="1" smtClean="0"/>
                <a:t>irregular</a:t>
              </a:r>
              <a:r>
                <a:rPr lang="nl-NL" dirty="0" smtClean="0"/>
                <a:t> </a:t>
              </a:r>
              <a:r>
                <a:rPr lang="nl-NL" dirty="0" err="1" smtClean="0"/>
                <a:t>verbs</a:t>
              </a:r>
              <a:r>
                <a:rPr lang="nl-NL" dirty="0" smtClean="0"/>
                <a:t> list</a:t>
              </a:r>
              <a:endParaRPr lang="nl-NL" dirty="0"/>
            </a:p>
          </p:txBody>
        </p:sp>
        <p:cxnSp>
          <p:nvCxnSpPr>
            <p:cNvPr id="6" name="Rechte verbindingslijn met pijl 5"/>
            <p:cNvCxnSpPr>
              <a:stCxn id="4" idx="0"/>
            </p:cNvCxnSpPr>
            <p:nvPr/>
          </p:nvCxnSpPr>
          <p:spPr>
            <a:xfrm flipH="1" flipV="1">
              <a:off x="5835072" y="2638653"/>
              <a:ext cx="1" cy="504056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Picture 2" descr="http://upload.wikimedia.org/wikipedia/commons/thumb/8/85/Smiley.svg/2000px-Smiley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926"/>
            <a:ext cx="1386086" cy="138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err="1" smtClean="0"/>
              <a:t>Negative</a:t>
            </a:r>
            <a:r>
              <a:rPr lang="nl-NL" dirty="0" smtClean="0"/>
              <a:t>  </a:t>
            </a:r>
          </a:p>
          <a:p>
            <a:pPr marL="109728" indent="0" algn="ctr">
              <a:buNone/>
            </a:pPr>
            <a:endParaRPr lang="nl-NL" b="1" dirty="0" smtClean="0"/>
          </a:p>
          <a:p>
            <a:pPr marL="109728" indent="0" algn="ctr">
              <a:buNone/>
            </a:pPr>
            <a:r>
              <a:rPr lang="nl-NL" b="1" dirty="0" smtClean="0"/>
              <a:t>Subject + </a:t>
            </a:r>
            <a:r>
              <a:rPr lang="nl-NL" b="1" dirty="0" err="1" smtClean="0">
                <a:solidFill>
                  <a:srgbClr val="C00000"/>
                </a:solidFill>
              </a:rPr>
              <a:t>haven’t</a:t>
            </a:r>
            <a:r>
              <a:rPr lang="nl-NL" b="1" dirty="0" smtClean="0">
                <a:solidFill>
                  <a:srgbClr val="C00000"/>
                </a:solidFill>
              </a:rPr>
              <a:t> / </a:t>
            </a:r>
            <a:r>
              <a:rPr lang="nl-NL" b="1" dirty="0" err="1" smtClean="0">
                <a:solidFill>
                  <a:srgbClr val="C00000"/>
                </a:solidFill>
              </a:rPr>
              <a:t>hasn’t</a:t>
            </a:r>
            <a:r>
              <a:rPr lang="nl-NL" b="1" dirty="0" smtClean="0">
                <a:solidFill>
                  <a:srgbClr val="C00000"/>
                </a:solidFill>
              </a:rPr>
              <a:t> </a:t>
            </a:r>
            <a:r>
              <a:rPr lang="nl-NL" dirty="0" smtClean="0"/>
              <a:t>+ </a:t>
            </a:r>
            <a:r>
              <a:rPr lang="nl-NL" b="1" dirty="0" smtClean="0">
                <a:solidFill>
                  <a:srgbClr val="00B050"/>
                </a:solidFill>
              </a:rPr>
              <a:t>past </a:t>
            </a:r>
            <a:r>
              <a:rPr lang="nl-NL" b="1" dirty="0" err="1" smtClean="0">
                <a:solidFill>
                  <a:srgbClr val="00B050"/>
                </a:solidFill>
              </a:rPr>
              <a:t>participle</a:t>
            </a:r>
            <a:endParaRPr lang="nl-NL" b="1" dirty="0" smtClean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 smtClean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>
              <a:solidFill>
                <a:srgbClr val="00B050"/>
              </a:solidFill>
            </a:endParaRPr>
          </a:p>
          <a:p>
            <a:pPr marL="109728" indent="0">
              <a:buNone/>
            </a:pPr>
            <a:endParaRPr lang="nl-NL" b="1" dirty="0">
              <a:solidFill>
                <a:srgbClr val="00B050"/>
              </a:solidFill>
            </a:endParaRPr>
          </a:p>
          <a:p>
            <a:pPr marL="109728" indent="0">
              <a:buNone/>
            </a:pPr>
            <a:r>
              <a:rPr lang="nl-NL" sz="2000" dirty="0" err="1" smtClean="0"/>
              <a:t>Examples</a:t>
            </a:r>
            <a:r>
              <a:rPr lang="nl-NL" sz="2000" dirty="0" smtClean="0"/>
              <a:t>:</a:t>
            </a:r>
          </a:p>
          <a:p>
            <a:pPr marL="0" indent="0">
              <a:buNone/>
            </a:pPr>
            <a:r>
              <a:rPr lang="nl-NL" sz="2000" b="1" dirty="0"/>
              <a:t>I</a:t>
            </a:r>
            <a:r>
              <a:rPr lang="nl-NL" sz="2000" dirty="0"/>
              <a:t> </a:t>
            </a:r>
            <a:r>
              <a:rPr lang="nl-NL" sz="2000" b="1" dirty="0" err="1">
                <a:solidFill>
                  <a:srgbClr val="C00000"/>
                </a:solidFill>
              </a:rPr>
              <a:t>haven’t</a:t>
            </a:r>
            <a:r>
              <a:rPr lang="nl-NL" sz="2000" b="1" dirty="0">
                <a:solidFill>
                  <a:srgbClr val="C00000"/>
                </a:solidFill>
              </a:rPr>
              <a:t> </a:t>
            </a:r>
            <a:r>
              <a:rPr lang="nl-NL" sz="2000" b="1" dirty="0" err="1">
                <a:solidFill>
                  <a:srgbClr val="00B050"/>
                </a:solidFill>
              </a:rPr>
              <a:t>seen</a:t>
            </a:r>
            <a:r>
              <a:rPr lang="nl-NL" sz="2000" dirty="0"/>
              <a:t> </a:t>
            </a:r>
            <a:r>
              <a:rPr lang="nl-NL" sz="2000" dirty="0" err="1"/>
              <a:t>him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ages</a:t>
            </a:r>
            <a:r>
              <a:rPr lang="nl-NL" sz="2000" dirty="0"/>
              <a:t>. </a:t>
            </a:r>
          </a:p>
          <a:p>
            <a:pPr marL="0" indent="0">
              <a:buNone/>
            </a:pPr>
            <a:r>
              <a:rPr lang="nl-NL" sz="2000" b="1" dirty="0"/>
              <a:t>He </a:t>
            </a:r>
            <a:r>
              <a:rPr lang="nl-NL" sz="2000" b="1" dirty="0" err="1">
                <a:solidFill>
                  <a:srgbClr val="C00000"/>
                </a:solidFill>
              </a:rPr>
              <a:t>hasn’t</a:t>
            </a:r>
            <a:r>
              <a:rPr lang="nl-NL" sz="2000" b="1" dirty="0">
                <a:solidFill>
                  <a:srgbClr val="C00000"/>
                </a:solidFill>
              </a:rPr>
              <a:t> </a:t>
            </a:r>
            <a:r>
              <a:rPr lang="nl-NL" sz="2000" b="1" dirty="0" err="1">
                <a:solidFill>
                  <a:srgbClr val="00B050"/>
                </a:solidFill>
              </a:rPr>
              <a:t>visited</a:t>
            </a:r>
            <a:r>
              <a:rPr lang="nl-NL" sz="2000" b="1" dirty="0">
                <a:solidFill>
                  <a:srgbClr val="00B050"/>
                </a:solidFill>
              </a:rPr>
              <a:t> </a:t>
            </a:r>
            <a:r>
              <a:rPr lang="nl-NL" sz="2000" dirty="0"/>
              <a:t>his </a:t>
            </a:r>
            <a:r>
              <a:rPr lang="nl-NL" sz="2000" dirty="0" err="1"/>
              <a:t>grandmother</a:t>
            </a:r>
            <a:r>
              <a:rPr lang="nl-NL" sz="2000" dirty="0"/>
              <a:t>.</a:t>
            </a:r>
          </a:p>
          <a:p>
            <a:pPr marL="0" indent="0">
              <a:buNone/>
            </a:pPr>
            <a:r>
              <a:rPr lang="nl-NL" sz="2000" b="1" dirty="0"/>
              <a:t>The teacher </a:t>
            </a:r>
            <a:r>
              <a:rPr lang="nl-NL" sz="2000" b="1" dirty="0" err="1">
                <a:solidFill>
                  <a:srgbClr val="C00000"/>
                </a:solidFill>
              </a:rPr>
              <a:t>hasn’t</a:t>
            </a:r>
            <a:r>
              <a:rPr lang="nl-NL" sz="2000" b="1" dirty="0">
                <a:solidFill>
                  <a:srgbClr val="C00000"/>
                </a:solidFill>
              </a:rPr>
              <a:t> </a:t>
            </a:r>
            <a:r>
              <a:rPr lang="nl-NL" sz="2000" b="1" dirty="0" err="1">
                <a:solidFill>
                  <a:srgbClr val="00B050"/>
                </a:solidFill>
              </a:rPr>
              <a:t>arrived</a:t>
            </a:r>
            <a:r>
              <a:rPr lang="nl-NL" sz="2000" b="1" dirty="0">
                <a:solidFill>
                  <a:srgbClr val="00B050"/>
                </a:solidFill>
              </a:rPr>
              <a:t> </a:t>
            </a:r>
            <a:r>
              <a:rPr lang="nl-NL" sz="2000" dirty="0" err="1"/>
              <a:t>yet</a:t>
            </a:r>
            <a:r>
              <a:rPr lang="nl-NL" sz="2000" dirty="0"/>
              <a:t>. </a:t>
            </a:r>
          </a:p>
          <a:p>
            <a:pPr marL="109728" indent="0">
              <a:buNone/>
            </a:pPr>
            <a:r>
              <a:rPr lang="nl-NL" b="1" dirty="0" smtClean="0">
                <a:solidFill>
                  <a:srgbClr val="00B050"/>
                </a:solidFill>
              </a:rPr>
              <a:t> </a:t>
            </a:r>
            <a:endParaRPr lang="nl-NL" b="1" dirty="0">
              <a:solidFill>
                <a:srgbClr val="00B05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Form					</a:t>
            </a:r>
            <a:r>
              <a:rPr lang="nl-NL" sz="5400" dirty="0" smtClean="0"/>
              <a:t>-</a:t>
            </a:r>
            <a:r>
              <a:rPr lang="nl-NL" dirty="0" smtClean="0"/>
              <a:t> </a:t>
            </a:r>
            <a:endParaRPr lang="nl-NL" dirty="0"/>
          </a:p>
        </p:txBody>
      </p:sp>
      <p:grpSp>
        <p:nvGrpSpPr>
          <p:cNvPr id="8" name="Groep 7"/>
          <p:cNvGrpSpPr/>
          <p:nvPr/>
        </p:nvGrpSpPr>
        <p:grpSpPr>
          <a:xfrm>
            <a:off x="5718263" y="2638653"/>
            <a:ext cx="2238113" cy="1150387"/>
            <a:chOff x="5076056" y="2638653"/>
            <a:chExt cx="2238113" cy="1150387"/>
          </a:xfrm>
        </p:grpSpPr>
        <p:sp>
          <p:nvSpPr>
            <p:cNvPr id="4" name="Tekstvak 3"/>
            <p:cNvSpPr txBox="1"/>
            <p:nvPr/>
          </p:nvSpPr>
          <p:spPr>
            <a:xfrm>
              <a:off x="5076056" y="3142709"/>
              <a:ext cx="2238113" cy="646331"/>
            </a:xfrm>
            <a:prstGeom prst="rect">
              <a:avLst/>
            </a:prstGeom>
            <a:solidFill>
              <a:srgbClr val="92D050"/>
            </a:solidFill>
            <a:ln w="1905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 err="1" smtClean="0"/>
                <a:t>Third</a:t>
              </a:r>
              <a:r>
                <a:rPr lang="nl-NL" dirty="0" smtClean="0"/>
                <a:t> </a:t>
              </a:r>
              <a:r>
                <a:rPr lang="nl-NL" dirty="0" err="1" smtClean="0"/>
                <a:t>row</a:t>
              </a:r>
              <a:r>
                <a:rPr lang="nl-NL" dirty="0" smtClean="0"/>
                <a:t> of </a:t>
              </a:r>
              <a:br>
                <a:rPr lang="nl-NL" dirty="0" smtClean="0"/>
              </a:br>
              <a:r>
                <a:rPr lang="nl-NL" dirty="0" err="1" smtClean="0"/>
                <a:t>irregular</a:t>
              </a:r>
              <a:r>
                <a:rPr lang="nl-NL" dirty="0" smtClean="0"/>
                <a:t> </a:t>
              </a:r>
              <a:r>
                <a:rPr lang="nl-NL" dirty="0" err="1" smtClean="0"/>
                <a:t>verbs</a:t>
              </a:r>
              <a:r>
                <a:rPr lang="nl-NL" dirty="0" smtClean="0"/>
                <a:t> list</a:t>
              </a:r>
              <a:endParaRPr lang="nl-NL" dirty="0"/>
            </a:p>
          </p:txBody>
        </p:sp>
        <p:cxnSp>
          <p:nvCxnSpPr>
            <p:cNvPr id="6" name="Rechte verbindingslijn met pijl 5"/>
            <p:cNvCxnSpPr>
              <a:stCxn id="4" idx="0"/>
            </p:cNvCxnSpPr>
            <p:nvPr/>
          </p:nvCxnSpPr>
          <p:spPr>
            <a:xfrm flipH="1" flipV="1">
              <a:off x="6195112" y="2638653"/>
              <a:ext cx="1" cy="504056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Picture 2" descr="http://www.clipartbest.com/cliparts/Kin/E4g/KinE4gpiq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002" y="350825"/>
            <a:ext cx="1352962" cy="1421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825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err="1" smtClean="0"/>
              <a:t>Questions</a:t>
            </a:r>
            <a:r>
              <a:rPr lang="nl-NL" dirty="0" smtClean="0"/>
              <a:t>  </a:t>
            </a:r>
          </a:p>
          <a:p>
            <a:pPr marL="109728" indent="0" algn="ctr">
              <a:buNone/>
            </a:pPr>
            <a:endParaRPr lang="nl-NL" b="1" dirty="0" smtClean="0"/>
          </a:p>
          <a:p>
            <a:pPr marL="109728" indent="0" algn="ctr">
              <a:buNone/>
            </a:pPr>
            <a:r>
              <a:rPr lang="nl-NL" b="1" dirty="0">
                <a:solidFill>
                  <a:srgbClr val="C00000"/>
                </a:solidFill>
              </a:rPr>
              <a:t>have / has </a:t>
            </a:r>
            <a:r>
              <a:rPr lang="nl-NL" dirty="0"/>
              <a:t>+ </a:t>
            </a:r>
            <a:r>
              <a:rPr lang="nl-NL" dirty="0" smtClean="0"/>
              <a:t> </a:t>
            </a:r>
            <a:r>
              <a:rPr lang="nl-NL" b="1" dirty="0"/>
              <a:t>s</a:t>
            </a:r>
            <a:r>
              <a:rPr lang="nl-NL" b="1" dirty="0" smtClean="0"/>
              <a:t>ubject + </a:t>
            </a:r>
            <a:r>
              <a:rPr lang="nl-NL" b="1" dirty="0" smtClean="0">
                <a:solidFill>
                  <a:srgbClr val="00B050"/>
                </a:solidFill>
              </a:rPr>
              <a:t>past </a:t>
            </a:r>
            <a:r>
              <a:rPr lang="nl-NL" b="1" dirty="0" err="1" smtClean="0">
                <a:solidFill>
                  <a:srgbClr val="00B050"/>
                </a:solidFill>
              </a:rPr>
              <a:t>participle</a:t>
            </a:r>
            <a:endParaRPr lang="nl-NL" b="1" dirty="0" smtClean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 smtClean="0">
              <a:solidFill>
                <a:srgbClr val="00B050"/>
              </a:solidFill>
            </a:endParaRPr>
          </a:p>
          <a:p>
            <a:pPr marL="109728" indent="0" algn="ctr">
              <a:buNone/>
            </a:pPr>
            <a:endParaRPr lang="nl-NL" b="1" dirty="0">
              <a:solidFill>
                <a:srgbClr val="00B050"/>
              </a:solidFill>
            </a:endParaRPr>
          </a:p>
          <a:p>
            <a:pPr marL="109728" indent="0">
              <a:buNone/>
            </a:pPr>
            <a:endParaRPr lang="nl-NL" b="1" dirty="0">
              <a:solidFill>
                <a:srgbClr val="00B050"/>
              </a:solidFill>
            </a:endParaRPr>
          </a:p>
          <a:p>
            <a:pPr marL="109728" indent="0">
              <a:buNone/>
            </a:pPr>
            <a:r>
              <a:rPr lang="nl-NL" sz="2000" dirty="0" err="1" smtClean="0"/>
              <a:t>Examples</a:t>
            </a:r>
            <a:r>
              <a:rPr lang="nl-NL" sz="2000" dirty="0" smtClean="0"/>
              <a:t>:</a:t>
            </a:r>
          </a:p>
          <a:p>
            <a:pPr marL="0" indent="0">
              <a:buNone/>
            </a:pPr>
            <a:r>
              <a:rPr lang="nl-NL" sz="2000" b="1" dirty="0">
                <a:solidFill>
                  <a:srgbClr val="C00000"/>
                </a:solidFill>
              </a:rPr>
              <a:t>Have</a:t>
            </a:r>
            <a:r>
              <a:rPr lang="nl-NL" sz="2000" dirty="0">
                <a:solidFill>
                  <a:srgbClr val="C00000"/>
                </a:solidFill>
              </a:rPr>
              <a:t> </a:t>
            </a:r>
            <a:r>
              <a:rPr lang="nl-NL" sz="2000" b="1" dirty="0" err="1"/>
              <a:t>you</a:t>
            </a:r>
            <a:r>
              <a:rPr lang="nl-NL" sz="2000" b="1" dirty="0"/>
              <a:t> </a:t>
            </a:r>
            <a:r>
              <a:rPr lang="nl-NL" sz="2000" dirty="0"/>
              <a:t>ever</a:t>
            </a:r>
            <a:r>
              <a:rPr lang="nl-NL" sz="2000" b="1" dirty="0"/>
              <a:t> </a:t>
            </a:r>
            <a:r>
              <a:rPr lang="nl-NL" sz="2000" b="1" dirty="0">
                <a:solidFill>
                  <a:srgbClr val="00B050"/>
                </a:solidFill>
              </a:rPr>
              <a:t>had</a:t>
            </a:r>
            <a:r>
              <a:rPr lang="nl-NL" sz="2000" dirty="0">
                <a:solidFill>
                  <a:srgbClr val="00B050"/>
                </a:solidFill>
              </a:rPr>
              <a:t> </a:t>
            </a:r>
            <a:r>
              <a:rPr lang="nl-NL" sz="2000" dirty="0" err="1"/>
              <a:t>an</a:t>
            </a:r>
            <a:r>
              <a:rPr lang="nl-NL" sz="2000" dirty="0"/>
              <a:t> </a:t>
            </a:r>
            <a:r>
              <a:rPr lang="nl-NL" sz="2000" dirty="0" err="1"/>
              <a:t>operation</a:t>
            </a:r>
            <a:r>
              <a:rPr lang="nl-NL" sz="2000" dirty="0"/>
              <a:t>?</a:t>
            </a:r>
          </a:p>
          <a:p>
            <a:pPr marL="0" indent="0">
              <a:buNone/>
            </a:pPr>
            <a:r>
              <a:rPr lang="nl-NL" sz="2000" dirty="0" err="1"/>
              <a:t>What</a:t>
            </a:r>
            <a:r>
              <a:rPr lang="nl-NL" sz="2000" dirty="0"/>
              <a:t> </a:t>
            </a:r>
            <a:r>
              <a:rPr lang="nl-NL" sz="2000" b="1" dirty="0">
                <a:solidFill>
                  <a:srgbClr val="C00000"/>
                </a:solidFill>
              </a:rPr>
              <a:t>have </a:t>
            </a:r>
            <a:r>
              <a:rPr lang="nl-NL" sz="2000" b="1" dirty="0" err="1"/>
              <a:t>you</a:t>
            </a:r>
            <a:r>
              <a:rPr lang="nl-NL" sz="2000" b="1" dirty="0"/>
              <a:t> </a:t>
            </a:r>
            <a:r>
              <a:rPr lang="nl-NL" sz="2000" b="1" dirty="0" err="1">
                <a:solidFill>
                  <a:srgbClr val="00B050"/>
                </a:solidFill>
              </a:rPr>
              <a:t>done</a:t>
            </a:r>
            <a:r>
              <a:rPr lang="nl-NL" sz="2000" dirty="0">
                <a:solidFill>
                  <a:srgbClr val="00B050"/>
                </a:solidFill>
              </a:rPr>
              <a:t> </a:t>
            </a:r>
            <a:r>
              <a:rPr lang="nl-NL" sz="2000" dirty="0" err="1"/>
              <a:t>to</a:t>
            </a:r>
            <a:r>
              <a:rPr lang="nl-NL" sz="2000" dirty="0"/>
              <a:t> </a:t>
            </a:r>
            <a:r>
              <a:rPr lang="nl-NL" sz="2000" dirty="0" err="1"/>
              <a:t>your</a:t>
            </a:r>
            <a:r>
              <a:rPr lang="nl-NL" sz="2000" dirty="0"/>
              <a:t> hair?</a:t>
            </a:r>
          </a:p>
          <a:p>
            <a:pPr marL="0" indent="0">
              <a:buNone/>
            </a:pPr>
            <a:r>
              <a:rPr lang="nl-NL" sz="2000" b="1" dirty="0">
                <a:solidFill>
                  <a:srgbClr val="C00000"/>
                </a:solidFill>
              </a:rPr>
              <a:t>Has</a:t>
            </a:r>
            <a:r>
              <a:rPr lang="nl-NL" sz="2000" b="1" dirty="0"/>
              <a:t> the postman </a:t>
            </a:r>
            <a:r>
              <a:rPr lang="nl-NL" sz="2000" b="1" dirty="0">
                <a:solidFill>
                  <a:srgbClr val="00B050"/>
                </a:solidFill>
              </a:rPr>
              <a:t>been</a:t>
            </a:r>
            <a:r>
              <a:rPr lang="nl-NL" sz="2000" dirty="0">
                <a:solidFill>
                  <a:srgbClr val="00B050"/>
                </a:solidFill>
              </a:rPr>
              <a:t> </a:t>
            </a:r>
            <a:r>
              <a:rPr lang="nl-NL" sz="2000" dirty="0" err="1"/>
              <a:t>yet</a:t>
            </a:r>
            <a:r>
              <a:rPr lang="nl-NL" sz="2000" dirty="0"/>
              <a:t>? </a:t>
            </a:r>
            <a:endParaRPr lang="nl-NL" sz="2000" b="1" dirty="0"/>
          </a:p>
          <a:p>
            <a:pPr marL="109728" indent="0">
              <a:buNone/>
            </a:pPr>
            <a:r>
              <a:rPr lang="nl-NL" b="1" dirty="0" smtClean="0">
                <a:solidFill>
                  <a:srgbClr val="00B050"/>
                </a:solidFill>
              </a:rPr>
              <a:t> </a:t>
            </a:r>
            <a:endParaRPr lang="nl-NL" b="1" dirty="0">
              <a:solidFill>
                <a:srgbClr val="00B050"/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Form					</a:t>
            </a:r>
            <a:r>
              <a:rPr lang="nl-NL" sz="5400" dirty="0" smtClean="0"/>
              <a:t>?</a:t>
            </a:r>
            <a:r>
              <a:rPr lang="nl-NL" dirty="0" smtClean="0"/>
              <a:t> </a:t>
            </a:r>
            <a:endParaRPr lang="nl-NL" dirty="0"/>
          </a:p>
        </p:txBody>
      </p:sp>
      <p:grpSp>
        <p:nvGrpSpPr>
          <p:cNvPr id="8" name="Groep 7"/>
          <p:cNvGrpSpPr/>
          <p:nvPr/>
        </p:nvGrpSpPr>
        <p:grpSpPr>
          <a:xfrm>
            <a:off x="5718263" y="2638653"/>
            <a:ext cx="2238113" cy="1150387"/>
            <a:chOff x="5076056" y="2638653"/>
            <a:chExt cx="2238113" cy="1150387"/>
          </a:xfrm>
        </p:grpSpPr>
        <p:sp>
          <p:nvSpPr>
            <p:cNvPr id="4" name="Tekstvak 3"/>
            <p:cNvSpPr txBox="1"/>
            <p:nvPr/>
          </p:nvSpPr>
          <p:spPr>
            <a:xfrm>
              <a:off x="5076056" y="3142709"/>
              <a:ext cx="2238113" cy="646331"/>
            </a:xfrm>
            <a:prstGeom prst="rect">
              <a:avLst/>
            </a:prstGeom>
            <a:solidFill>
              <a:srgbClr val="92D050"/>
            </a:solidFill>
            <a:ln w="1905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 err="1" smtClean="0"/>
                <a:t>Third</a:t>
              </a:r>
              <a:r>
                <a:rPr lang="nl-NL" dirty="0" smtClean="0"/>
                <a:t> </a:t>
              </a:r>
              <a:r>
                <a:rPr lang="nl-NL" dirty="0" err="1" smtClean="0"/>
                <a:t>row</a:t>
              </a:r>
              <a:r>
                <a:rPr lang="nl-NL" dirty="0" smtClean="0"/>
                <a:t> of </a:t>
              </a:r>
              <a:br>
                <a:rPr lang="nl-NL" dirty="0" smtClean="0"/>
              </a:br>
              <a:r>
                <a:rPr lang="nl-NL" dirty="0" err="1" smtClean="0"/>
                <a:t>irregular</a:t>
              </a:r>
              <a:r>
                <a:rPr lang="nl-NL" dirty="0" smtClean="0"/>
                <a:t> </a:t>
              </a:r>
              <a:r>
                <a:rPr lang="nl-NL" dirty="0" err="1" smtClean="0"/>
                <a:t>verbs</a:t>
              </a:r>
              <a:r>
                <a:rPr lang="nl-NL" dirty="0" smtClean="0"/>
                <a:t> list</a:t>
              </a:r>
              <a:endParaRPr lang="nl-NL" dirty="0"/>
            </a:p>
          </p:txBody>
        </p:sp>
        <p:cxnSp>
          <p:nvCxnSpPr>
            <p:cNvPr id="6" name="Rechte verbindingslijn met pijl 5"/>
            <p:cNvCxnSpPr>
              <a:stCxn id="4" idx="0"/>
            </p:cNvCxnSpPr>
            <p:nvPr/>
          </p:nvCxnSpPr>
          <p:spPr>
            <a:xfrm flipH="1" flipV="1">
              <a:off x="6195112" y="2638653"/>
              <a:ext cx="1" cy="504056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2" descr="http://s3.amazonaws.com/beZambee/smiley_images/289/6e7fd88531c08e9ff2bfeb777c09b3c56e46efee.png?13241094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218" y="467705"/>
            <a:ext cx="1602110" cy="160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27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>
                <a:hlinkClick r:id="rId2"/>
              </a:rPr>
              <a:t>http://www.ego4u.com/en/cram-up/grammar/present-perfect-simple/exercises</a:t>
            </a:r>
            <a:r>
              <a:rPr lang="nl-NL" sz="2000" dirty="0"/>
              <a:t> </a:t>
            </a:r>
          </a:p>
          <a:p>
            <a:endParaRPr lang="nl-NL" sz="2000" dirty="0"/>
          </a:p>
          <a:p>
            <a:r>
              <a:rPr lang="nl-NL" sz="2000" dirty="0">
                <a:hlinkClick r:id="rId3"/>
              </a:rPr>
              <a:t>http://www.englisch-hilfen.de/en/exercises/tenses/present_perfect_statements.htm</a:t>
            </a:r>
            <a:endParaRPr lang="nl-NL" sz="2000" dirty="0"/>
          </a:p>
          <a:p>
            <a:endParaRPr lang="nl-NL" sz="2000" dirty="0"/>
          </a:p>
          <a:p>
            <a:r>
              <a:rPr lang="nl-NL" sz="2000" dirty="0">
                <a:hlinkClick r:id="rId4"/>
              </a:rPr>
              <a:t>http://www.really-learn-english.com/present-perfect-exercises.html#01</a:t>
            </a:r>
            <a:endParaRPr lang="nl-NL" sz="2000" dirty="0"/>
          </a:p>
          <a:p>
            <a:endParaRPr lang="nl-NL" sz="2000" dirty="0"/>
          </a:p>
          <a:p>
            <a:r>
              <a:rPr lang="nl-NL" sz="2000" dirty="0">
                <a:hlinkClick r:id="rId5"/>
              </a:rPr>
              <a:t>http://www.eslgamesplus.com/have-ever-present-perfect-moonshot/</a:t>
            </a:r>
            <a:r>
              <a:rPr lang="nl-NL" sz="2000" dirty="0"/>
              <a:t> </a:t>
            </a:r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Extra </a:t>
            </a:r>
            <a:r>
              <a:rPr lang="nl-NL" dirty="0" err="1" smtClean="0"/>
              <a:t>practise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6501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</TotalTime>
  <Words>247</Words>
  <Application>Microsoft Office PowerPoint</Application>
  <PresentationFormat>Diavoorstelling (4:3)</PresentationFormat>
  <Paragraphs>77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Lucida Sans Unicode</vt:lpstr>
      <vt:lpstr>Verdana</vt:lpstr>
      <vt:lpstr>Wingdings 2</vt:lpstr>
      <vt:lpstr>Wingdings 3</vt:lpstr>
      <vt:lpstr>Concours</vt:lpstr>
      <vt:lpstr>Present Perfect </vt:lpstr>
      <vt:lpstr>When to use it </vt:lpstr>
      <vt:lpstr>When to use it</vt:lpstr>
      <vt:lpstr>Keywords</vt:lpstr>
      <vt:lpstr>Form    + </vt:lpstr>
      <vt:lpstr>Form     - </vt:lpstr>
      <vt:lpstr>Form     ? </vt:lpstr>
      <vt:lpstr>Extra practise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Yoeri van Helvoirt</dc:creator>
  <cp:lastModifiedBy>Gebruiker</cp:lastModifiedBy>
  <cp:revision>9</cp:revision>
  <dcterms:created xsi:type="dcterms:W3CDTF">2014-10-06T09:17:00Z</dcterms:created>
  <dcterms:modified xsi:type="dcterms:W3CDTF">2015-06-19T13:19:24Z</dcterms:modified>
</cp:coreProperties>
</file>